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24"/>
  </p:notesMasterIdLst>
  <p:sldIdLst>
    <p:sldId id="256" r:id="rId3"/>
    <p:sldId id="273" r:id="rId4"/>
    <p:sldId id="274" r:id="rId5"/>
    <p:sldId id="275" r:id="rId6"/>
    <p:sldId id="276" r:id="rId7"/>
    <p:sldId id="277" r:id="rId8"/>
    <p:sldId id="272" r:id="rId9"/>
    <p:sldId id="268" r:id="rId10"/>
    <p:sldId id="280" r:id="rId11"/>
    <p:sldId id="281" r:id="rId12"/>
    <p:sldId id="282" r:id="rId13"/>
    <p:sldId id="283" r:id="rId14"/>
    <p:sldId id="258" r:id="rId15"/>
    <p:sldId id="284" r:id="rId16"/>
    <p:sldId id="285" r:id="rId17"/>
    <p:sldId id="286" r:id="rId18"/>
    <p:sldId id="287" r:id="rId19"/>
    <p:sldId id="263" r:id="rId20"/>
    <p:sldId id="278" r:id="rId21"/>
    <p:sldId id="279" r:id="rId22"/>
    <p:sldId id="266" r:id="rId23"/>
  </p:sldIdLst>
  <p:sldSz cx="12192000" cy="6858000"/>
  <p:notesSz cx="6858000" cy="9144000"/>
  <p:embeddedFontLst>
    <p:embeddedFont>
      <p:font typeface="Alfarn" panose="00000800000000000000" charset="0"/>
      <p:bold r:id="rId25"/>
    </p:embeddedFont>
    <p:embeddedFont>
      <p:font typeface="Calibri" panose="020F0502020204030204" pitchFamily="34" charset="0"/>
      <p:regular r:id="rId26"/>
      <p:bold r:id="rId27"/>
      <p:italic r:id="rId28"/>
      <p:boldItalic r:id="rId29"/>
    </p:embeddedFont>
    <p:embeddedFont>
      <p:font typeface="CarlMarx" panose="020B0604020202020204" charset="0"/>
      <p:regular r:id="rId30"/>
      <p:bold r:id="rId31"/>
    </p:embeddedFont>
    <p:embeddedFont>
      <p:font typeface="Consolas" panose="020B0609020204030204" pitchFamily="49" charset="0"/>
      <p:regular r:id="rId32"/>
      <p:bold r:id="rId33"/>
      <p:italic r:id="rId34"/>
      <p:boldItalic r:id="rId35"/>
    </p:embeddedFont>
    <p:embeddedFont>
      <p:font typeface="Segoe UI" panose="020B0502040204020203" pitchFamily="34" charset="0"/>
      <p:regular r:id="rId36"/>
      <p:bold r:id="rId37"/>
      <p:italic r:id="rId38"/>
      <p:boldItalic r:id="rId39"/>
    </p:embeddedFont>
    <p:embeddedFont>
      <p:font typeface="Stencil" panose="040409050D0802020404" pitchFamily="82"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FE779FD-9627-4EDB-80BB-48100DE6C37A}">
          <p14:sldIdLst>
            <p14:sldId id="256"/>
            <p14:sldId id="273"/>
            <p14:sldId id="274"/>
            <p14:sldId id="275"/>
            <p14:sldId id="276"/>
            <p14:sldId id="277"/>
            <p14:sldId id="272"/>
            <p14:sldId id="268"/>
            <p14:sldId id="280"/>
            <p14:sldId id="281"/>
            <p14:sldId id="282"/>
            <p14:sldId id="283"/>
            <p14:sldId id="258"/>
            <p14:sldId id="284"/>
            <p14:sldId id="285"/>
            <p14:sldId id="286"/>
            <p14:sldId id="287"/>
            <p14:sldId id="263"/>
            <p14:sldId id="278"/>
            <p14:sldId id="279"/>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autoAdjust="0"/>
    <p:restoredTop sz="62667" autoAdjust="0"/>
  </p:normalViewPr>
  <p:slideViewPr>
    <p:cSldViewPr snapToGrid="0">
      <p:cViewPr varScale="1">
        <p:scale>
          <a:sx n="66" d="100"/>
          <a:sy n="66" d="100"/>
        </p:scale>
        <p:origin x="870"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majority of the PowerShell community aren’t coming from a background in development and are learning about a lot of this stuff as they go. Versioning is one major area that doesn’t get enough attention, for the good of everyone else in the community we need to start following what the dev world is doing in terms of versioning. It helps people adopt your modules and scripts if they know that you’re not going to suddenly break everything when your go from 1.1.x to 1.2.x and that they should review the documentation when you go from 1.3.x to 2.0.x</a:t>
            </a:r>
          </a:p>
          <a:p>
            <a:endParaRPr lang="en-GB" dirty="0"/>
          </a:p>
          <a:p>
            <a:r>
              <a:rPr lang="en-GB" dirty="0"/>
              <a:t>https://semver.org</a:t>
            </a:r>
          </a:p>
          <a:p>
            <a:endParaRPr lang="en-GB" dirty="0"/>
          </a:p>
          <a:p>
            <a:r>
              <a:rPr lang="en-GB" sz="1200" b="0" i="0" kern="1200" dirty="0">
                <a:solidFill>
                  <a:schemeClr val="tx1"/>
                </a:solidFill>
                <a:effectLst/>
                <a:latin typeface="+mn-lt"/>
                <a:ea typeface="+mn-ea"/>
                <a:cs typeface="+mn-cs"/>
              </a:rPr>
              <a:t>Given a version number MAJOR.MINOR.PATCH, increment the:</a:t>
            </a:r>
          </a:p>
          <a:p>
            <a:r>
              <a:rPr lang="en-GB" sz="1200" b="0" i="0" kern="1200" dirty="0">
                <a:solidFill>
                  <a:schemeClr val="tx1"/>
                </a:solidFill>
                <a:effectLst/>
                <a:latin typeface="+mn-lt"/>
                <a:ea typeface="+mn-ea"/>
                <a:cs typeface="+mn-cs"/>
              </a:rPr>
              <a:t>MAJOR version when you make incompatible API changes,</a:t>
            </a:r>
          </a:p>
          <a:p>
            <a:r>
              <a:rPr lang="en-GB" sz="1200" b="0" i="0" kern="1200" dirty="0">
                <a:solidFill>
                  <a:schemeClr val="tx1"/>
                </a:solidFill>
                <a:effectLst/>
                <a:latin typeface="+mn-lt"/>
                <a:ea typeface="+mn-ea"/>
                <a:cs typeface="+mn-cs"/>
              </a:rPr>
              <a:t>MINOR version when you add functionality in a backwards-compatible manner, and</a:t>
            </a:r>
          </a:p>
          <a:p>
            <a:r>
              <a:rPr lang="en-GB" sz="1200" b="0" i="0" kern="1200" dirty="0">
                <a:solidFill>
                  <a:schemeClr val="tx1"/>
                </a:solidFill>
                <a:effectLst/>
                <a:latin typeface="+mn-lt"/>
                <a:ea typeface="+mn-ea"/>
                <a:cs typeface="+mn-cs"/>
              </a:rPr>
              <a:t>PATCH version when you make backwards-compatible bug fixes.</a:t>
            </a:r>
          </a:p>
          <a:p>
            <a:r>
              <a:rPr lang="en-GB" sz="1200" b="0" i="0" kern="1200" dirty="0">
                <a:solidFill>
                  <a:schemeClr val="tx1"/>
                </a:solidFill>
                <a:effectLst/>
                <a:latin typeface="+mn-lt"/>
                <a:ea typeface="+mn-ea"/>
                <a:cs typeface="+mn-cs"/>
              </a:rPr>
              <a:t>Additional labels for pre-release and build metadata are available as extensions to the MAJOR.MINOR.PATCH format.</a:t>
            </a:r>
          </a:p>
          <a:p>
            <a:endParaRPr lang="en-GB" dirty="0"/>
          </a:p>
          <a:p>
            <a:endParaRPr lang="en-GB" dirty="0"/>
          </a:p>
          <a:p>
            <a:r>
              <a:rPr lang="en-GB" dirty="0" err="1"/>
              <a:t>PowerShellGet</a:t>
            </a:r>
            <a:r>
              <a:rPr lang="en-GB" dirty="0"/>
              <a:t> will update a module to the latest version regardless of version numbers unless you explicitly tell it a maximum version number or a required version number.</a:t>
            </a:r>
          </a:p>
          <a:p>
            <a:endParaRPr lang="en-GB" dirty="0"/>
          </a:p>
          <a:p>
            <a:r>
              <a:rPr lang="en-GB" dirty="0"/>
              <a:t>If you make breaking changes to how users interact with the module the make sure to document them and make the transition as smooth as possible. Want to rename a parameter? Add an alias for the old name if possible. Want to rename a function? Add an alias. </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3896257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Runtime dependencies can sometimes be seen as an obvious thing but it’s important to be able to document these requirements so that new people picking up the module can start using it easier, but it also comes up whenever you start using a new machine or rebuild yours and forget about something you installed months or years ago and forgot to install this time. Common examples are things like the </a:t>
            </a:r>
            <a:r>
              <a:rPr lang="en-GB" dirty="0" err="1"/>
              <a:t>ActiveDirectory</a:t>
            </a:r>
            <a:r>
              <a:rPr lang="en-GB" dirty="0"/>
              <a:t> module (via RSAT) or the Az module (or cloud module of choice). These are usually critically important to your module doing what your module is meant to do.</a:t>
            </a:r>
          </a:p>
          <a:p>
            <a:endParaRPr lang="en-GB" dirty="0"/>
          </a:p>
          <a:p>
            <a:r>
              <a:rPr lang="en-GB" dirty="0"/>
              <a:t>Build dependencies are traditionally a developer concern, those in a more sysadmin style role (DBAs, network admins etc) don’t often have to worry about building software or the like (at least directly but they may be partially responsible for the machines those builds run on) but as more people look at automating the processes around their modules we’re seeing more of the “build” process that developers have been using for years. This means we need to worry about what modules and similar we require when carrying out these processes. For me I have a short list of modules that I use in all of my processes, Pester, </a:t>
            </a:r>
            <a:r>
              <a:rPr lang="en-GB" dirty="0" err="1"/>
              <a:t>PSScriptAnalyzer</a:t>
            </a:r>
            <a:r>
              <a:rPr lang="en-GB" dirty="0"/>
              <a:t>, </a:t>
            </a:r>
            <a:r>
              <a:rPr lang="en-GB" dirty="0" err="1"/>
              <a:t>PlatyPS</a:t>
            </a:r>
            <a:r>
              <a:rPr lang="en-GB" dirty="0"/>
              <a:t>, Configuration. I also add to this any modules that I have as runtime dependencies as Pester will need to mock their commands for it’s unit testing. </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23715660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#Requires -Version &lt;N&gt;[.&lt;n&gt;]</a:t>
            </a:r>
          </a:p>
          <a:p>
            <a:r>
              <a:rPr lang="en-GB" dirty="0"/>
              <a:t>#Requires -</a:t>
            </a:r>
            <a:r>
              <a:rPr lang="en-GB" dirty="0" err="1"/>
              <a:t>PSSnapin</a:t>
            </a:r>
            <a:r>
              <a:rPr lang="en-GB" dirty="0"/>
              <a:t> &lt;</a:t>
            </a:r>
            <a:r>
              <a:rPr lang="en-GB" dirty="0" err="1"/>
              <a:t>PSSnapin</a:t>
            </a:r>
            <a:r>
              <a:rPr lang="en-GB" dirty="0"/>
              <a:t>-Name&gt; [-Version &lt;N&gt;[.&lt;n&gt;]]</a:t>
            </a:r>
          </a:p>
          <a:p>
            <a:r>
              <a:rPr lang="en-GB" dirty="0"/>
              <a:t>#Requires -Modules { &lt;Module-Name&gt; | &lt;</a:t>
            </a:r>
            <a:r>
              <a:rPr lang="en-GB" dirty="0" err="1"/>
              <a:t>Hashtable</a:t>
            </a:r>
            <a:r>
              <a:rPr lang="en-GB" dirty="0"/>
              <a:t>&gt; }</a:t>
            </a:r>
          </a:p>
          <a:p>
            <a:r>
              <a:rPr lang="en-GB" dirty="0"/>
              <a:t>#Requires -</a:t>
            </a:r>
            <a:r>
              <a:rPr lang="en-GB" dirty="0" err="1"/>
              <a:t>ShellId</a:t>
            </a:r>
            <a:r>
              <a:rPr lang="en-GB" dirty="0"/>
              <a:t> &lt;</a:t>
            </a:r>
            <a:r>
              <a:rPr lang="en-GB" dirty="0" err="1"/>
              <a:t>ShellId</a:t>
            </a:r>
            <a:r>
              <a:rPr lang="en-GB" dirty="0"/>
              <a:t>&gt;</a:t>
            </a:r>
          </a:p>
          <a:p>
            <a:r>
              <a:rPr lang="en-GB" dirty="0"/>
              <a:t>#Requires –</a:t>
            </a:r>
            <a:r>
              <a:rPr lang="en-GB" dirty="0" err="1"/>
              <a:t>RunAsAdministrator</a:t>
            </a:r>
            <a:endParaRPr lang="en-GB" dirty="0"/>
          </a:p>
          <a:p>
            <a:endParaRPr lang="en-GB" dirty="0"/>
          </a:p>
          <a:p>
            <a:r>
              <a:rPr lang="en-GB" dirty="0"/>
              <a:t>Should really only be used for scripts and not modules unless specifying the </a:t>
            </a:r>
            <a:r>
              <a:rPr lang="en-GB" dirty="0" err="1"/>
              <a:t>RunAsAdministrator</a:t>
            </a:r>
            <a:r>
              <a:rPr lang="en-GB" dirty="0"/>
              <a:t> requirement. All of the other options for requirements can be specified in the module manifest and should be to enable better visibility and allow PowerShell to detect it easier.</a:t>
            </a:r>
          </a:p>
          <a:p>
            <a:endParaRPr lang="en-GB" dirty="0"/>
          </a:p>
          <a:p>
            <a:r>
              <a:rPr lang="en-GB" dirty="0"/>
              <a:t>They can’t be used inside a function so need to be declared outside of them.</a:t>
            </a:r>
          </a:p>
          <a:p>
            <a:endParaRPr lang="en-GB" dirty="0"/>
          </a:p>
          <a:p>
            <a:r>
              <a:rPr lang="en-GB" dirty="0"/>
              <a:t>Get-Help </a:t>
            </a:r>
            <a:r>
              <a:rPr lang="en-GB" dirty="0" err="1"/>
              <a:t>About_Requires</a:t>
            </a:r>
            <a:endParaRPr lang="en-GB" dirty="0"/>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638054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If your module doesn’t have a manifest then I’d strongly recommend creating one. It’ll allow you to handle a lot of metadata about your module, let you publish it to the public gallery or a private one, and let you handle dependencies like this.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Can specify required modules, assemblies, version, host, framework version and more.</a:t>
            </a:r>
          </a:p>
          <a:p>
            <a:endParaRPr lang="en-GB" dirty="0"/>
          </a:p>
          <a:p>
            <a:r>
              <a:rPr lang="en-GB" dirty="0"/>
              <a:t>Name and casing should match the module folder exactly. We’re in a cross platform world now and *nix is case sensitive.</a:t>
            </a:r>
          </a:p>
          <a:p>
            <a:endParaRPr lang="en-GB" dirty="0"/>
          </a:p>
          <a:p>
            <a:r>
              <a:rPr lang="en-GB" dirty="0"/>
              <a:t>You can combine #requires with a module manifest but you should favour using the manifest versions of requirements over the #requires methods where possible.</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101341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should be your main choice when detailing what your module requires to run. </a:t>
            </a:r>
          </a:p>
          <a:p>
            <a:endParaRPr lang="en-GB" dirty="0"/>
          </a:p>
          <a:p>
            <a:r>
              <a:rPr lang="en-GB" dirty="0"/>
              <a:t>The three formats for defining required modules are just the name, the name and module version (or required version), and the name, version and GUID. Be as explicit as you need to be, I stick with name and version but environments with more strict security requirements should also use the GUID to ensure it’s the same module.</a:t>
            </a:r>
          </a:p>
          <a:p>
            <a:endParaRPr lang="en-GB" dirty="0"/>
          </a:p>
          <a:p>
            <a:r>
              <a:rPr lang="en-GB" dirty="0" err="1"/>
              <a:t>PowerShellGet</a:t>
            </a:r>
            <a:r>
              <a:rPr lang="en-GB" dirty="0"/>
              <a:t> will read the </a:t>
            </a:r>
            <a:r>
              <a:rPr lang="en-GB" dirty="0" err="1"/>
              <a:t>RequiredModules</a:t>
            </a:r>
            <a:r>
              <a:rPr lang="en-GB" dirty="0"/>
              <a:t> and install it where it can. It can’t install across repositories so you may need to install required modules first or make use of pass through on your private </a:t>
            </a:r>
            <a:r>
              <a:rPr lang="en-GB" dirty="0" err="1"/>
              <a:t>nuget</a:t>
            </a:r>
            <a:r>
              <a:rPr lang="en-GB" dirty="0"/>
              <a:t> feed.</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90272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very useful module from Warren Frame (</a:t>
            </a:r>
            <a:r>
              <a:rPr lang="en-GB" dirty="0" err="1"/>
              <a:t>RamblingCookieMonster</a:t>
            </a:r>
            <a:r>
              <a:rPr lang="en-GB" dirty="0"/>
              <a:t>/</a:t>
            </a:r>
            <a:r>
              <a:rPr lang="en-GB" dirty="0" err="1"/>
              <a:t>PSCookieMonster</a:t>
            </a:r>
            <a:r>
              <a:rPr lang="en-GB" dirty="0"/>
              <a:t>) that helps manage the dependencies your module has and track those as the code evolves. It works best if you’re using source control (please be using source control) and a CI pipeline but neither is required to use the module. </a:t>
            </a:r>
          </a:p>
          <a:p>
            <a:endParaRPr lang="en-GB" dirty="0"/>
          </a:p>
          <a:p>
            <a:r>
              <a:rPr lang="en-GB" dirty="0"/>
              <a:t>My main use of it is to ensure all my build time dependencies are there for my CI pipeline (and local builds). It can handle more than just modules as well, it’ll handle normal </a:t>
            </a:r>
            <a:r>
              <a:rPr lang="en-GB" dirty="0" err="1"/>
              <a:t>nuget</a:t>
            </a:r>
            <a:r>
              <a:rPr lang="en-GB" dirty="0"/>
              <a:t> packages, </a:t>
            </a:r>
            <a:r>
              <a:rPr lang="en-GB" dirty="0" err="1"/>
              <a:t>github</a:t>
            </a:r>
            <a:r>
              <a:rPr lang="en-GB" dirty="0"/>
              <a:t> repos (or any old git repo), </a:t>
            </a:r>
            <a:r>
              <a:rPr lang="en-GB" dirty="0" err="1"/>
              <a:t>npm</a:t>
            </a:r>
            <a:r>
              <a:rPr lang="en-GB" dirty="0"/>
              <a:t> and more. Get-</a:t>
            </a:r>
            <a:r>
              <a:rPr lang="en-GB" dirty="0" err="1"/>
              <a:t>PSDependType</a:t>
            </a:r>
            <a:r>
              <a:rPr lang="en-GB" dirty="0"/>
              <a:t> will list them all out along with descriptions. It’s also very extensible if there is another type of dependency you want to handle with it (and PR it back to the module if possible).</a:t>
            </a:r>
          </a:p>
          <a:p>
            <a:endParaRPr lang="en-GB" dirty="0"/>
          </a:p>
          <a:p>
            <a:endParaRPr lang="en-GB" dirty="0"/>
          </a:p>
          <a:p>
            <a:endParaRPr lang="en-GB" dirty="0"/>
          </a:p>
          <a:p>
            <a:r>
              <a:rPr lang="en-GB" dirty="0"/>
              <a:t>https://github.com/RamblingCookieMonster/PSDepend</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24080760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18</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19</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20</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21</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community seems to love reinventing the wheel, many people won’t look at </a:t>
            </a:r>
            <a:r>
              <a:rPr lang="en-GB" dirty="0" err="1"/>
              <a:t>github</a:t>
            </a:r>
            <a:r>
              <a:rPr lang="en-GB" dirty="0"/>
              <a:t> or PowerShell Gallery when trying to develop a new solution to a problem and will instead write something themselves. We see this with the various modules we’ve now got for writing HTML or Word docs, we’ve had it in the past with interacting with Excel (we’ve settled on </a:t>
            </a:r>
            <a:r>
              <a:rPr lang="en-GB" dirty="0" err="1"/>
              <a:t>ImportExcel</a:t>
            </a:r>
            <a:r>
              <a:rPr lang="en-GB" dirty="0"/>
              <a:t> thankfully). There’s a lot more examples out there too. A better solution for the community as a whole would be for </a:t>
            </a:r>
            <a:r>
              <a:rPr lang="en-GB" dirty="0" err="1"/>
              <a:t>github</a:t>
            </a:r>
            <a:r>
              <a:rPr lang="en-GB" dirty="0"/>
              <a:t> and PowerShell gallery to be our first place to search for modules/code to do x thing and then if it doesn’t exist to give it a try, if it does exist then fork it and try to improve upon it to add the functionality that is needed.</a:t>
            </a:r>
          </a:p>
          <a:p>
            <a:endParaRPr lang="en-GB" dirty="0"/>
          </a:p>
          <a:p>
            <a:r>
              <a:rPr lang="en-GB" dirty="0"/>
              <a:t>Many companies require code reviews on external code and for things to go through security audits, being able to lock in a specific version and prove your code is only using this version is very important to the continued use of that code in secured environments. We’ll look at ways to handle this later.</a:t>
            </a:r>
          </a:p>
          <a:p>
            <a:endParaRPr lang="en-GB" dirty="0"/>
          </a:p>
          <a:p>
            <a:r>
              <a:rPr lang="en-GB" dirty="0"/>
              <a:t>When testing your code (everyone does test their code, right? Preferably with Pester or some other automated tooling) it’s useful to know that the 3</a:t>
            </a:r>
            <a:r>
              <a:rPr lang="en-GB" baseline="30000" dirty="0"/>
              <a:t>rd</a:t>
            </a:r>
            <a:r>
              <a:rPr lang="en-GB" dirty="0"/>
              <a:t> party code you’re interacting with hasn’t changed since the last time you ran those tests. Locking in a version means you can rely more on that being the case.</a:t>
            </a:r>
          </a:p>
          <a:p>
            <a:endParaRPr lang="en-GB"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2163279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HalbaradKenafin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HalbaradKenafin</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HalbaradKenafin</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HalbaradKenafin</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a:xfrm>
            <a:off x="612975" y="2349280"/>
            <a:ext cx="11194395" cy="2387600"/>
          </a:xfrm>
        </p:spPr>
        <p:txBody>
          <a:bodyPr>
            <a:normAutofit fontScale="90000"/>
          </a:bodyPr>
          <a:lstStyle/>
          <a:p>
            <a:r>
              <a:rPr lang="en-US" dirty="0"/>
              <a:t>Lean on me:</a:t>
            </a:r>
            <a:br>
              <a:rPr lang="en-US" dirty="0"/>
            </a:br>
            <a:r>
              <a:rPr lang="en-US" dirty="0"/>
              <a:t>Dependency management in PowerShell</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Chris Gardner</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F2BFF-350E-4829-9D25-E0E7AC13F7A3}"/>
              </a:ext>
            </a:extLst>
          </p:cNvPr>
          <p:cNvSpPr>
            <a:spLocks noGrp="1"/>
          </p:cNvSpPr>
          <p:nvPr>
            <p:ph type="title"/>
          </p:nvPr>
        </p:nvSpPr>
        <p:spPr/>
        <p:txBody>
          <a:bodyPr/>
          <a:lstStyle/>
          <a:p>
            <a:r>
              <a:rPr lang="en-GB" dirty="0"/>
              <a:t>Versioning – a side note</a:t>
            </a:r>
          </a:p>
        </p:txBody>
      </p:sp>
      <p:sp>
        <p:nvSpPr>
          <p:cNvPr id="3" name="Content Placeholder 2">
            <a:extLst>
              <a:ext uri="{FF2B5EF4-FFF2-40B4-BE49-F238E27FC236}">
                <a16:creationId xmlns:a16="http://schemas.microsoft.com/office/drawing/2014/main" id="{B5E7C34A-E0C1-4070-B059-64BF675ED61D}"/>
              </a:ext>
            </a:extLst>
          </p:cNvPr>
          <p:cNvSpPr>
            <a:spLocks noGrp="1"/>
          </p:cNvSpPr>
          <p:nvPr>
            <p:ph idx="1"/>
          </p:nvPr>
        </p:nvSpPr>
        <p:spPr/>
        <p:txBody>
          <a:bodyPr/>
          <a:lstStyle/>
          <a:p>
            <a:pPr marL="457200" indent="-457200">
              <a:buFont typeface="Arial" panose="020B0604020202020204" pitchFamily="34" charset="0"/>
              <a:buChar char="•"/>
            </a:pPr>
            <a:r>
              <a:rPr lang="en-GB" dirty="0"/>
              <a:t>Semantic Versioning (</a:t>
            </a:r>
            <a:r>
              <a:rPr lang="en-GB" dirty="0" err="1"/>
              <a:t>Major.Minor.Patch</a:t>
            </a:r>
            <a:r>
              <a:rPr lang="en-GB" dirty="0"/>
              <a:t>) is becoming the industry standard</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Don’t make breaking changes to your module without updating the major version number!</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916D6C6B-D688-45B4-B159-88FFE282A5F5}"/>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2303864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C4204-DB8E-483B-9D0A-E48C669BCAF6}"/>
              </a:ext>
            </a:extLst>
          </p:cNvPr>
          <p:cNvSpPr>
            <a:spLocks noGrp="1"/>
          </p:cNvSpPr>
          <p:nvPr>
            <p:ph type="title"/>
          </p:nvPr>
        </p:nvSpPr>
        <p:spPr/>
        <p:txBody>
          <a:bodyPr/>
          <a:lstStyle/>
          <a:p>
            <a:r>
              <a:rPr lang="en-GB" dirty="0"/>
              <a:t>Dependency Types</a:t>
            </a:r>
          </a:p>
        </p:txBody>
      </p:sp>
      <p:sp>
        <p:nvSpPr>
          <p:cNvPr id="3" name="Content Placeholder 2">
            <a:extLst>
              <a:ext uri="{FF2B5EF4-FFF2-40B4-BE49-F238E27FC236}">
                <a16:creationId xmlns:a16="http://schemas.microsoft.com/office/drawing/2014/main" id="{B68F9FBD-AC02-4823-8069-10E016F715AD}"/>
              </a:ext>
            </a:extLst>
          </p:cNvPr>
          <p:cNvSpPr>
            <a:spLocks noGrp="1"/>
          </p:cNvSpPr>
          <p:nvPr>
            <p:ph idx="1"/>
          </p:nvPr>
        </p:nvSpPr>
        <p:spPr/>
        <p:txBody>
          <a:bodyPr/>
          <a:lstStyle/>
          <a:p>
            <a:pPr marL="457200" indent="-457200">
              <a:buFont typeface="Arial" panose="020B0604020202020204" pitchFamily="34" charset="0"/>
              <a:buChar char="•"/>
            </a:pPr>
            <a:r>
              <a:rPr lang="en-GB" dirty="0"/>
              <a:t>Runtime dependencies</a:t>
            </a:r>
          </a:p>
          <a:p>
            <a:pPr marL="800100" lvl="1" indent="-342900">
              <a:buFont typeface="Arial" panose="020B0604020202020204" pitchFamily="34" charset="0"/>
              <a:buChar char="•"/>
            </a:pPr>
            <a:r>
              <a:rPr lang="en-GB" dirty="0"/>
              <a:t>Stuff your module/script needs to run</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Build dependencies</a:t>
            </a:r>
          </a:p>
          <a:p>
            <a:pPr marL="800100" lvl="1" indent="-342900">
              <a:buFont typeface="Arial" panose="020B0604020202020204" pitchFamily="34" charset="0"/>
              <a:buChar char="•"/>
            </a:pPr>
            <a:r>
              <a:rPr lang="en-GB" dirty="0"/>
              <a:t>Stuff your module/script needs to “build”/test</a:t>
            </a:r>
          </a:p>
          <a:p>
            <a:pPr marL="457200" indent="-4572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4630307A-CE2C-40A4-8E26-B589E641D926}"/>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3841714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335A4-FFD6-44B9-8B6E-92ED96E3C6D5}"/>
              </a:ext>
            </a:extLst>
          </p:cNvPr>
          <p:cNvSpPr>
            <a:spLocks noGrp="1"/>
          </p:cNvSpPr>
          <p:nvPr>
            <p:ph type="title"/>
          </p:nvPr>
        </p:nvSpPr>
        <p:spPr/>
        <p:txBody>
          <a:bodyPr/>
          <a:lstStyle/>
          <a:p>
            <a:r>
              <a:rPr lang="en-GB" dirty="0"/>
              <a:t>#Requires</a:t>
            </a:r>
          </a:p>
        </p:txBody>
      </p:sp>
      <p:sp>
        <p:nvSpPr>
          <p:cNvPr id="3" name="Content Placeholder 2">
            <a:extLst>
              <a:ext uri="{FF2B5EF4-FFF2-40B4-BE49-F238E27FC236}">
                <a16:creationId xmlns:a16="http://schemas.microsoft.com/office/drawing/2014/main" id="{454BC72A-84EC-4959-A339-26BBC8115EE5}"/>
              </a:ext>
            </a:extLst>
          </p:cNvPr>
          <p:cNvSpPr>
            <a:spLocks noGrp="1"/>
          </p:cNvSpPr>
          <p:nvPr>
            <p:ph idx="1"/>
          </p:nvPr>
        </p:nvSpPr>
        <p:spPr/>
        <p:txBody>
          <a:bodyPr/>
          <a:lstStyle/>
          <a:p>
            <a:pPr marL="457200" indent="-457200">
              <a:buFont typeface="Arial" panose="020B0604020202020204" pitchFamily="34" charset="0"/>
              <a:buChar char="•"/>
            </a:pPr>
            <a:r>
              <a:rPr lang="en-GB" dirty="0"/>
              <a:t>Must be the first thing on a line</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Usually declared at the top of a script for visibility</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Can be used for Modules, </a:t>
            </a:r>
            <a:r>
              <a:rPr lang="en-GB" dirty="0" err="1"/>
              <a:t>RunAsAdministrator</a:t>
            </a:r>
            <a:r>
              <a:rPr lang="en-GB" dirty="0"/>
              <a:t>, Version and more</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FD5FFE67-100A-437D-B790-C0BD1FCEF119}"/>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348956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#Requires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HalbaradKenafin</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FDAE8C-D0C5-4B9B-9CEB-CBA6BE78FCE2}"/>
              </a:ext>
            </a:extLst>
          </p:cNvPr>
          <p:cNvSpPr>
            <a:spLocks noGrp="1"/>
          </p:cNvSpPr>
          <p:nvPr>
            <p:ph type="title"/>
          </p:nvPr>
        </p:nvSpPr>
        <p:spPr/>
        <p:txBody>
          <a:bodyPr/>
          <a:lstStyle/>
          <a:p>
            <a:r>
              <a:rPr lang="en-GB" dirty="0"/>
              <a:t>Module Manifests</a:t>
            </a:r>
          </a:p>
        </p:txBody>
      </p:sp>
      <p:sp>
        <p:nvSpPr>
          <p:cNvPr id="5" name="Content Placeholder 4">
            <a:extLst>
              <a:ext uri="{FF2B5EF4-FFF2-40B4-BE49-F238E27FC236}">
                <a16:creationId xmlns:a16="http://schemas.microsoft.com/office/drawing/2014/main" id="{62E77394-C0A3-42BF-BB1F-76EB0C1D67D0}"/>
              </a:ext>
            </a:extLst>
          </p:cNvPr>
          <p:cNvSpPr>
            <a:spLocks noGrp="1"/>
          </p:cNvSpPr>
          <p:nvPr>
            <p:ph idx="1"/>
          </p:nvPr>
        </p:nvSpPr>
        <p:spPr/>
        <p:txBody>
          <a:bodyPr/>
          <a:lstStyle/>
          <a:p>
            <a:r>
              <a:rPr lang="en-GB" dirty="0"/>
              <a:t>Specify most of the same requirements as #requires</a:t>
            </a:r>
          </a:p>
          <a:p>
            <a:pPr lvl="1"/>
            <a:r>
              <a:rPr lang="en-GB" dirty="0"/>
              <a:t>Can’t specify required </a:t>
            </a:r>
            <a:r>
              <a:rPr lang="en-GB" dirty="0" err="1"/>
              <a:t>snapins</a:t>
            </a:r>
            <a:r>
              <a:rPr lang="en-GB" dirty="0"/>
              <a:t> (and shouldn’t use them)</a:t>
            </a:r>
          </a:p>
          <a:p>
            <a:pPr lvl="1"/>
            <a:r>
              <a:rPr lang="en-GB" dirty="0"/>
              <a:t>Can’t specify </a:t>
            </a:r>
            <a:r>
              <a:rPr lang="en-GB" dirty="0" err="1"/>
              <a:t>RunAsAdministrator</a:t>
            </a:r>
            <a:endParaRPr lang="en-GB" dirty="0"/>
          </a:p>
          <a:p>
            <a:pPr lvl="1"/>
            <a:endParaRPr lang="en-GB" dirty="0"/>
          </a:p>
          <a:p>
            <a:r>
              <a:rPr lang="en-GB" dirty="0"/>
              <a:t>Every module should have a manifest</a:t>
            </a:r>
          </a:p>
          <a:p>
            <a:endParaRPr lang="en-GB" dirty="0"/>
          </a:p>
          <a:p>
            <a:r>
              <a:rPr lang="en-GB" dirty="0"/>
              <a:t>Various extra requirements can be specified</a:t>
            </a:r>
          </a:p>
          <a:p>
            <a:endParaRPr lang="en-GB" dirty="0"/>
          </a:p>
        </p:txBody>
      </p:sp>
      <p:sp>
        <p:nvSpPr>
          <p:cNvPr id="3" name="Footer Placeholder 2">
            <a:extLst>
              <a:ext uri="{FF2B5EF4-FFF2-40B4-BE49-F238E27FC236}">
                <a16:creationId xmlns:a16="http://schemas.microsoft.com/office/drawing/2014/main" id="{FF70A22A-1D2B-4BC0-8971-1029644E7B3E}"/>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947470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BDD39-F3D6-4FB8-8D0D-82ACC1585370}"/>
              </a:ext>
            </a:extLst>
          </p:cNvPr>
          <p:cNvSpPr>
            <a:spLocks noGrp="1"/>
          </p:cNvSpPr>
          <p:nvPr>
            <p:ph type="title"/>
          </p:nvPr>
        </p:nvSpPr>
        <p:spPr/>
        <p:txBody>
          <a:bodyPr/>
          <a:lstStyle/>
          <a:p>
            <a:r>
              <a:rPr lang="en-GB" dirty="0" err="1"/>
              <a:t>RequiredModules</a:t>
            </a:r>
            <a:endParaRPr lang="en-GB" dirty="0"/>
          </a:p>
        </p:txBody>
      </p:sp>
      <p:sp>
        <p:nvSpPr>
          <p:cNvPr id="3" name="Content Placeholder 2">
            <a:extLst>
              <a:ext uri="{FF2B5EF4-FFF2-40B4-BE49-F238E27FC236}">
                <a16:creationId xmlns:a16="http://schemas.microsoft.com/office/drawing/2014/main" id="{07FE1AC8-1266-4F55-85A5-C2A7AC6CC2C5}"/>
              </a:ext>
            </a:extLst>
          </p:cNvPr>
          <p:cNvSpPr>
            <a:spLocks noGrp="1"/>
          </p:cNvSpPr>
          <p:nvPr>
            <p:ph idx="1"/>
          </p:nvPr>
        </p:nvSpPr>
        <p:spPr/>
        <p:txBody>
          <a:bodyPr/>
          <a:lstStyle/>
          <a:p>
            <a:r>
              <a:rPr lang="en-GB" dirty="0"/>
              <a:t>Declared in the module manifest</a:t>
            </a:r>
          </a:p>
          <a:p>
            <a:endParaRPr lang="en-GB" dirty="0"/>
          </a:p>
          <a:p>
            <a:endParaRPr lang="en-GB" dirty="0"/>
          </a:p>
          <a:p>
            <a:r>
              <a:rPr lang="en-GB" dirty="0"/>
              <a:t>Either the name, “short” module info, or “long” module info</a:t>
            </a:r>
          </a:p>
          <a:p>
            <a:endParaRPr lang="en-GB" dirty="0"/>
          </a:p>
          <a:p>
            <a:endParaRPr lang="en-GB" dirty="0"/>
          </a:p>
          <a:p>
            <a:r>
              <a:rPr lang="en-GB" dirty="0" err="1"/>
              <a:t>PowerShellGet</a:t>
            </a:r>
            <a:r>
              <a:rPr lang="en-GB" dirty="0"/>
              <a:t> will automatically install if not already available</a:t>
            </a:r>
          </a:p>
          <a:p>
            <a:endParaRPr lang="en-GB" dirty="0"/>
          </a:p>
        </p:txBody>
      </p:sp>
      <p:sp>
        <p:nvSpPr>
          <p:cNvPr id="4" name="Footer Placeholder 3">
            <a:extLst>
              <a:ext uri="{FF2B5EF4-FFF2-40B4-BE49-F238E27FC236}">
                <a16:creationId xmlns:a16="http://schemas.microsoft.com/office/drawing/2014/main" id="{F601FE95-B8FF-4E80-9BB0-D0E6FC01329E}"/>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06451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E0A0201F-3C40-4659-AA9C-404811E7C82D}"/>
              </a:ext>
            </a:extLst>
          </p:cNvPr>
          <p:cNvSpPr>
            <a:spLocks noGrp="1"/>
          </p:cNvSpPr>
          <p:nvPr>
            <p:ph type="subTitle" idx="1"/>
          </p:nvPr>
        </p:nvSpPr>
        <p:spPr/>
        <p:txBody>
          <a:bodyPr/>
          <a:lstStyle/>
          <a:p>
            <a:r>
              <a:rPr lang="en-GB" dirty="0"/>
              <a:t>Manifests and </a:t>
            </a:r>
            <a:r>
              <a:rPr lang="en-GB" dirty="0" err="1"/>
              <a:t>RequiredModules</a:t>
            </a:r>
            <a:endParaRPr lang="en-GB" dirty="0"/>
          </a:p>
        </p:txBody>
      </p:sp>
      <p:sp>
        <p:nvSpPr>
          <p:cNvPr id="4" name="Footer Placeholder 3">
            <a:extLst>
              <a:ext uri="{FF2B5EF4-FFF2-40B4-BE49-F238E27FC236}">
                <a16:creationId xmlns:a16="http://schemas.microsoft.com/office/drawing/2014/main" id="{ECEE13C9-576F-457C-8272-A969623D8671}"/>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0583483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68C741F-4F54-4DF2-B83E-0FB0764EBCD1}"/>
              </a:ext>
            </a:extLst>
          </p:cNvPr>
          <p:cNvSpPr>
            <a:spLocks noGrp="1"/>
          </p:cNvSpPr>
          <p:nvPr>
            <p:ph type="title"/>
          </p:nvPr>
        </p:nvSpPr>
        <p:spPr/>
        <p:txBody>
          <a:bodyPr/>
          <a:lstStyle/>
          <a:p>
            <a:r>
              <a:rPr lang="en-GB" dirty="0" err="1"/>
              <a:t>PSDepend</a:t>
            </a:r>
            <a:endParaRPr lang="en-GB" dirty="0"/>
          </a:p>
        </p:txBody>
      </p:sp>
      <p:sp>
        <p:nvSpPr>
          <p:cNvPr id="5" name="Content Placeholder 4">
            <a:extLst>
              <a:ext uri="{FF2B5EF4-FFF2-40B4-BE49-F238E27FC236}">
                <a16:creationId xmlns:a16="http://schemas.microsoft.com/office/drawing/2014/main" id="{E610F1BF-CB78-48C6-85C4-51F47576C974}"/>
              </a:ext>
            </a:extLst>
          </p:cNvPr>
          <p:cNvSpPr>
            <a:spLocks noGrp="1"/>
          </p:cNvSpPr>
          <p:nvPr>
            <p:ph idx="1"/>
          </p:nvPr>
        </p:nvSpPr>
        <p:spPr/>
        <p:txBody>
          <a:bodyPr/>
          <a:lstStyle/>
          <a:p>
            <a:r>
              <a:rPr lang="en-GB" dirty="0"/>
              <a:t>Dependencies tracked with the code</a:t>
            </a:r>
          </a:p>
          <a:p>
            <a:endParaRPr lang="en-GB" dirty="0"/>
          </a:p>
          <a:p>
            <a:endParaRPr lang="en-GB" dirty="0"/>
          </a:p>
          <a:p>
            <a:r>
              <a:rPr lang="en-GB" dirty="0"/>
              <a:t>Primarily for Build dependencies</a:t>
            </a:r>
          </a:p>
          <a:p>
            <a:endParaRPr lang="en-GB" dirty="0"/>
          </a:p>
          <a:p>
            <a:endParaRPr lang="en-GB" dirty="0"/>
          </a:p>
          <a:p>
            <a:r>
              <a:rPr lang="en-GB" dirty="0"/>
              <a:t>Handles more than just modules</a:t>
            </a:r>
          </a:p>
          <a:p>
            <a:endParaRPr lang="en-GB" dirty="0"/>
          </a:p>
        </p:txBody>
      </p:sp>
      <p:sp>
        <p:nvSpPr>
          <p:cNvPr id="3" name="Footer Placeholder 2">
            <a:extLst>
              <a:ext uri="{FF2B5EF4-FFF2-40B4-BE49-F238E27FC236}">
                <a16:creationId xmlns:a16="http://schemas.microsoft.com/office/drawing/2014/main" id="{3330BADB-CB0C-4F60-8B10-1F53854319C6}"/>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41511632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lstStyle/>
          <a:p>
            <a:pPr marL="0" indent="0">
              <a:buNone/>
            </a:pPr>
            <a:r>
              <a:rPr lang="en-GB" dirty="0"/>
              <a:t>Slides are available on my </a:t>
            </a:r>
            <a:r>
              <a:rPr lang="en-GB" dirty="0" err="1"/>
              <a:t>github</a:t>
            </a:r>
            <a:r>
              <a:rPr lang="en-GB" dirty="0"/>
              <a:t>:</a:t>
            </a:r>
          </a:p>
          <a:p>
            <a:r>
              <a:rPr lang="en-GB" dirty="0" err="1"/>
              <a:t>Github</a:t>
            </a:r>
            <a:r>
              <a:rPr lang="en-GB" dirty="0"/>
              <a:t>/</a:t>
            </a:r>
            <a:r>
              <a:rPr lang="en-GB" dirty="0" err="1"/>
              <a:t>ChrisLGardner</a:t>
            </a:r>
            <a:endParaRPr lang="en-GB" dirty="0"/>
          </a:p>
          <a:p>
            <a:r>
              <a:rPr lang="en-GB" dirty="0"/>
              <a:t>Twitter: @</a:t>
            </a:r>
            <a:r>
              <a:rPr lang="en-GB" dirty="0" err="1"/>
              <a:t>HalbaradKenafin</a:t>
            </a:r>
            <a:endParaRPr lang="en-GB" dirty="0"/>
          </a:p>
          <a:p>
            <a:endParaRPr lang="en-GB" dirty="0"/>
          </a:p>
          <a:p>
            <a:r>
              <a:rPr lang="en-GB" dirty="0"/>
              <a:t>Slack: aka.ms/</a:t>
            </a:r>
            <a:r>
              <a:rPr lang="en-GB" dirty="0" err="1"/>
              <a:t>psslack</a:t>
            </a:r>
            <a:endParaRPr lang="en-GB" dirty="0"/>
          </a:p>
          <a:p>
            <a:r>
              <a:rPr lang="en-GB" dirty="0"/>
              <a:t>Discord: aka.ms/</a:t>
            </a:r>
            <a:r>
              <a:rPr lang="en-GB" dirty="0" err="1"/>
              <a:t>psdiscord</a:t>
            </a:r>
            <a:endParaRPr lang="en-GB" dirty="0"/>
          </a:p>
          <a:p>
            <a:r>
              <a:rPr lang="en-GB" dirty="0"/>
              <a:t>@Halbarad on both</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434434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HalbaradKenafin</a:t>
            </a:r>
          </a:p>
        </p:txBody>
      </p:sp>
    </p:spTree>
    <p:extLst>
      <p:ext uri="{BB962C8B-B14F-4D97-AF65-F5344CB8AC3E}">
        <p14:creationId xmlns:p14="http://schemas.microsoft.com/office/powerpoint/2010/main" val="3132762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normAutofit/>
          </a:bodyPr>
          <a:lstStyle/>
          <a:p>
            <a:r>
              <a:rPr lang="en-US" dirty="0"/>
              <a:t>Cloud and Datacenter Management MVP</a:t>
            </a:r>
          </a:p>
          <a:p>
            <a:endParaRPr lang="en-US" dirty="0"/>
          </a:p>
          <a:p>
            <a:r>
              <a:rPr lang="en-US" dirty="0"/>
              <a:t>Azure DevOps consultant, dealing with Azure the platform, DevOps the concept and Azure DevOps the product. And if it’s PS related it comes my way.</a:t>
            </a:r>
          </a:p>
          <a:p>
            <a:endParaRPr lang="en-US" dirty="0"/>
          </a:p>
          <a:p>
            <a:r>
              <a:rPr lang="en-US" dirty="0"/>
              <a:t>PowerShell user for 5+ years.</a:t>
            </a:r>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1840938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HalbaradKenafin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a:xfrm>
            <a:off x="612976" y="2349280"/>
            <a:ext cx="11361310" cy="2387600"/>
          </a:xfrm>
        </p:spPr>
        <p:txBody>
          <a:bodyPr>
            <a:normAutofit fontScale="90000"/>
          </a:bodyPr>
          <a:lstStyle/>
          <a:p>
            <a:r>
              <a:rPr lang="en-US" dirty="0"/>
              <a:t>Lean on me:</a:t>
            </a:r>
            <a:br>
              <a:rPr lang="en-US" dirty="0"/>
            </a:br>
            <a:r>
              <a:rPr lang="en-US" dirty="0"/>
              <a:t>Dependency management in PowerShell</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Chris Gardner</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pPr marL="457200" indent="-457200">
              <a:buFont typeface="Arial" panose="020B0604020202020204" pitchFamily="34" charset="0"/>
              <a:buChar char="•"/>
            </a:pPr>
            <a:r>
              <a:rPr lang="en-GB" dirty="0"/>
              <a:t>Why</a:t>
            </a:r>
          </a:p>
          <a:p>
            <a:pPr marL="457200" indent="-457200">
              <a:buFont typeface="Arial" panose="020B0604020202020204" pitchFamily="34" charset="0"/>
              <a:buChar char="•"/>
            </a:pPr>
            <a:r>
              <a:rPr lang="en-GB" dirty="0"/>
              <a:t>Dependency Types</a:t>
            </a:r>
          </a:p>
          <a:p>
            <a:pPr marL="457200" indent="-457200">
              <a:buFont typeface="Arial" panose="020B0604020202020204" pitchFamily="34" charset="0"/>
              <a:buChar char="•"/>
            </a:pPr>
            <a:r>
              <a:rPr lang="en-GB" dirty="0"/>
              <a:t>#Requires</a:t>
            </a:r>
          </a:p>
          <a:p>
            <a:pPr marL="457200" indent="-457200">
              <a:buFont typeface="Arial" panose="020B0604020202020204" pitchFamily="34" charset="0"/>
              <a:buChar char="•"/>
            </a:pPr>
            <a:r>
              <a:rPr lang="en-GB" dirty="0"/>
              <a:t>Module Manifests</a:t>
            </a:r>
          </a:p>
          <a:p>
            <a:pPr marL="457200" indent="-457200">
              <a:buFont typeface="Arial" panose="020B0604020202020204" pitchFamily="34" charset="0"/>
              <a:buChar char="•"/>
            </a:pPr>
            <a:r>
              <a:rPr lang="en-GB" dirty="0" err="1"/>
              <a:t>RequiredModules</a:t>
            </a:r>
            <a:endParaRPr lang="en-GB" dirty="0"/>
          </a:p>
          <a:p>
            <a:pPr marL="457200" indent="-457200">
              <a:buFont typeface="Arial" panose="020B0604020202020204" pitchFamily="34" charset="0"/>
              <a:buChar char="•"/>
            </a:pPr>
            <a:r>
              <a:rPr lang="en-GB" dirty="0" err="1"/>
              <a:t>PSDepend</a:t>
            </a:r>
            <a:endParaRPr lang="en-GB"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HalbaradKenafin</a:t>
            </a:r>
            <a:endParaRPr lang="en-US" dirty="0"/>
          </a:p>
        </p:txBody>
      </p:sp>
    </p:spTree>
    <p:extLst>
      <p:ext uri="{BB962C8B-B14F-4D97-AF65-F5344CB8AC3E}">
        <p14:creationId xmlns:p14="http://schemas.microsoft.com/office/powerpoint/2010/main" val="2477734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3E3E7-577C-490C-8EC3-270793DA0C31}"/>
              </a:ext>
            </a:extLst>
          </p:cNvPr>
          <p:cNvSpPr>
            <a:spLocks noGrp="1"/>
          </p:cNvSpPr>
          <p:nvPr>
            <p:ph type="title"/>
          </p:nvPr>
        </p:nvSpPr>
        <p:spPr/>
        <p:txBody>
          <a:bodyPr/>
          <a:lstStyle/>
          <a:p>
            <a:r>
              <a:rPr lang="en-GB" dirty="0"/>
              <a:t>Why should I care?</a:t>
            </a:r>
          </a:p>
        </p:txBody>
      </p:sp>
      <p:sp>
        <p:nvSpPr>
          <p:cNvPr id="3" name="Content Placeholder 2">
            <a:extLst>
              <a:ext uri="{FF2B5EF4-FFF2-40B4-BE49-F238E27FC236}">
                <a16:creationId xmlns:a16="http://schemas.microsoft.com/office/drawing/2014/main" id="{4A095E7D-5958-4F56-B194-D846413D5B93}"/>
              </a:ext>
            </a:extLst>
          </p:cNvPr>
          <p:cNvSpPr>
            <a:spLocks noGrp="1"/>
          </p:cNvSpPr>
          <p:nvPr>
            <p:ph idx="1"/>
          </p:nvPr>
        </p:nvSpPr>
        <p:spPr/>
        <p:txBody>
          <a:bodyPr/>
          <a:lstStyle/>
          <a:p>
            <a:pPr marL="457200" indent="-457200">
              <a:buFont typeface="Arial" panose="020B0604020202020204" pitchFamily="34" charset="0"/>
              <a:buChar char="•"/>
            </a:pPr>
            <a:r>
              <a:rPr lang="en-GB" dirty="0"/>
              <a:t>Don’t reinvent the wheel</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Security and code reviews</a:t>
            </a:r>
          </a:p>
          <a:p>
            <a:pPr marL="457200" indent="-457200">
              <a:buFont typeface="Arial" panose="020B0604020202020204" pitchFamily="34" charset="0"/>
              <a:buChar char="•"/>
            </a:pPr>
            <a:endParaRPr lang="en-GB" dirty="0"/>
          </a:p>
          <a:p>
            <a:pPr marL="457200" indent="-457200">
              <a:buFont typeface="Arial" panose="020B0604020202020204" pitchFamily="34" charset="0"/>
              <a:buChar char="•"/>
            </a:pPr>
            <a:r>
              <a:rPr lang="en-GB" dirty="0"/>
              <a:t>Easier testing</a:t>
            </a:r>
          </a:p>
          <a:p>
            <a:pPr marL="457200" indent="-4572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021579DA-5440-4B53-A142-FB50FD2C3C24}"/>
              </a:ext>
            </a:extLst>
          </p:cNvPr>
          <p:cNvSpPr>
            <a:spLocks noGrp="1"/>
          </p:cNvSpPr>
          <p:nvPr>
            <p:ph type="ftr" sz="quarter" idx="11"/>
          </p:nvPr>
        </p:nvSpPr>
        <p:spPr/>
        <p:txBody>
          <a:bodyPr/>
          <a:lstStyle/>
          <a:p>
            <a:r>
              <a:rPr lang="en-US"/>
              <a:t>HalbaradKenafin</a:t>
            </a:r>
            <a:endParaRPr lang="en-US" dirty="0"/>
          </a:p>
        </p:txBody>
      </p:sp>
    </p:spTree>
    <p:extLst>
      <p:ext uri="{BB962C8B-B14F-4D97-AF65-F5344CB8AC3E}">
        <p14:creationId xmlns:p14="http://schemas.microsoft.com/office/powerpoint/2010/main" val="3751755247"/>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9</TotalTime>
  <Words>2012</Words>
  <Application>Microsoft Office PowerPoint</Application>
  <PresentationFormat>Widescreen</PresentationFormat>
  <Paragraphs>201</Paragraphs>
  <Slides>21</Slides>
  <Notes>20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CarlMarx</vt:lpstr>
      <vt:lpstr>Arial</vt:lpstr>
      <vt:lpstr>Alfarn</vt:lpstr>
      <vt:lpstr>Segoe UI</vt:lpstr>
      <vt:lpstr>Consolas</vt:lpstr>
      <vt:lpstr>Stencil</vt:lpstr>
      <vt:lpstr>Calibri</vt:lpstr>
      <vt:lpstr>Office</vt:lpstr>
      <vt:lpstr>Custom Design</vt:lpstr>
      <vt:lpstr>Lean on me: Dependency management in PowerShell</vt:lpstr>
      <vt:lpstr>PowerPoint Presentation</vt:lpstr>
      <vt:lpstr>PowerPoint Presentation</vt:lpstr>
      <vt:lpstr>PowerPoint Presentation</vt:lpstr>
      <vt:lpstr>PowerPoint Presentation</vt:lpstr>
      <vt:lpstr>PowerPoint Presentation</vt:lpstr>
      <vt:lpstr>Lean on me: Dependency management in PowerShell</vt:lpstr>
      <vt:lpstr>Agenda</vt:lpstr>
      <vt:lpstr>Why should I care?</vt:lpstr>
      <vt:lpstr>Versioning – a side note</vt:lpstr>
      <vt:lpstr>Dependency Types</vt:lpstr>
      <vt:lpstr>#Requires</vt:lpstr>
      <vt:lpstr>PowerPoint Presentation</vt:lpstr>
      <vt:lpstr>Module Manifests</vt:lpstr>
      <vt:lpstr>RequiredModules</vt:lpstr>
      <vt:lpstr>PowerPoint Presentation</vt:lpstr>
      <vt:lpstr>PSDepend</vt:lpstr>
      <vt:lpstr>Summary</vt:lpstr>
      <vt:lpstr>PowerPoint Presentation</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Chris Gardner</cp:lastModifiedBy>
  <cp:revision>16</cp:revision>
  <dcterms:created xsi:type="dcterms:W3CDTF">2019-04-18T11:57:57Z</dcterms:created>
  <dcterms:modified xsi:type="dcterms:W3CDTF">2019-06-03T10:52:06Z</dcterms:modified>
</cp:coreProperties>
</file>

<file path=docProps/thumbnail.jpeg>
</file>